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81" r:id="rId4"/>
    <p:sldId id="280" r:id="rId5"/>
    <p:sldId id="284" r:id="rId6"/>
    <p:sldId id="285" r:id="rId7"/>
    <p:sldId id="286" r:id="rId8"/>
    <p:sldId id="282" r:id="rId9"/>
    <p:sldId id="288" r:id="rId10"/>
    <p:sldId id="289" r:id="rId11"/>
    <p:sldId id="290" r:id="rId12"/>
    <p:sldId id="28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74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3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83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47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6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5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3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1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2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DAE8-B7AC-42FB-AE3E-F9668C43844E}" type="datetimeFigureOut">
              <a:rPr lang="pt-BR" smtClean="0"/>
              <a:t>20/02/2014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6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b="1" dirty="0" smtClean="0"/>
          </a:p>
          <a:p>
            <a:r>
              <a:rPr lang="pt-BR" b="1" dirty="0" smtClean="0"/>
              <a:t>Conceito</a:t>
            </a:r>
            <a:r>
              <a:rPr lang="pt-BR" b="1" dirty="0"/>
              <a:t>.</a:t>
            </a:r>
            <a:endParaRPr lang="pt-BR" b="1" dirty="0" smtClean="0"/>
          </a:p>
          <a:p>
            <a:endParaRPr lang="pt-BR" b="1" dirty="0"/>
          </a:p>
          <a:p>
            <a:pPr algn="just"/>
            <a:r>
              <a:rPr lang="pt-BR" b="1" dirty="0" smtClean="0"/>
              <a:t>Vício de ordem processual que macula um ato ou todo o processo, ante a inobservância das condições de validade previstas no nosso ordenamento jurídico.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3664237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Art</a:t>
            </a:r>
            <a:r>
              <a:rPr lang="pt-BR" dirty="0"/>
              <a:t>. 564.  A nulidade ocorrerá nos seguintes casos: </a:t>
            </a:r>
          </a:p>
          <a:p>
            <a:pPr algn="just"/>
            <a:r>
              <a:rPr lang="pt-BR" dirty="0" smtClean="0"/>
              <a:t>III</a:t>
            </a:r>
            <a:r>
              <a:rPr lang="pt-BR" dirty="0"/>
              <a:t> - por falta das fórmulas ou dos termos seguintes:</a:t>
            </a:r>
          </a:p>
          <a:p>
            <a:pPr algn="just"/>
            <a:r>
              <a:rPr lang="pt-BR" dirty="0" smtClean="0"/>
              <a:t>f</a:t>
            </a:r>
            <a:r>
              <a:rPr lang="pt-BR" dirty="0"/>
              <a:t>) a sentença de pronúncia, </a:t>
            </a:r>
            <a:r>
              <a:rPr lang="pt-BR" strike="sngStrike" dirty="0"/>
              <a:t>o libelo e a entrega da respectiva cópia, com o rol de testemunhas</a:t>
            </a:r>
            <a:r>
              <a:rPr lang="pt-BR" dirty="0"/>
              <a:t>, nos processos perante o Tribunal do Júri;</a:t>
            </a:r>
          </a:p>
          <a:p>
            <a:pPr algn="just"/>
            <a:r>
              <a:rPr lang="pt-BR" dirty="0" smtClean="0"/>
              <a:t>g</a:t>
            </a:r>
            <a:r>
              <a:rPr lang="pt-BR" dirty="0"/>
              <a:t>) a intimação do réu para a sessão de julgamento, pelo Tribunal do Júri, </a:t>
            </a:r>
            <a:r>
              <a:rPr lang="pt-BR" strike="sngStrike" dirty="0"/>
              <a:t>quando a lei não permitir o julgamento à revelia</a:t>
            </a:r>
            <a:r>
              <a:rPr lang="pt-BR" dirty="0"/>
              <a:t>; </a:t>
            </a:r>
          </a:p>
          <a:p>
            <a:pPr algn="just"/>
            <a:r>
              <a:rPr lang="pt-BR" dirty="0" smtClean="0"/>
              <a:t>h</a:t>
            </a:r>
            <a:r>
              <a:rPr lang="pt-BR" dirty="0"/>
              <a:t>) a intimação das testemunhas </a:t>
            </a:r>
            <a:r>
              <a:rPr lang="pt-BR" strike="sngStrike" dirty="0"/>
              <a:t>arroladas no libelo e na contrariedade</a:t>
            </a:r>
            <a:r>
              <a:rPr lang="pt-BR" dirty="0"/>
              <a:t>, nos termos estabelecidos pela </a:t>
            </a:r>
            <a:r>
              <a:rPr lang="pt-BR" dirty="0" smtClean="0"/>
              <a:t>lei;</a:t>
            </a:r>
          </a:p>
          <a:p>
            <a:pPr algn="just"/>
            <a:r>
              <a:rPr lang="pt-BR" dirty="0" smtClean="0"/>
              <a:t>i) a presença pelo menos de 15 jurados para a constituição do júri; </a:t>
            </a:r>
          </a:p>
          <a:p>
            <a:pPr algn="just"/>
            <a:r>
              <a:rPr lang="pt-BR" dirty="0" smtClean="0"/>
              <a:t>j) o sorteio dos jurados do conselho de sentença em número legal e sua incomunicabilidade; </a:t>
            </a:r>
          </a:p>
        </p:txBody>
      </p:sp>
    </p:spTree>
    <p:extLst>
      <p:ext uri="{BB962C8B-B14F-4D97-AF65-F5344CB8AC3E}">
        <p14:creationId xmlns:p14="http://schemas.microsoft.com/office/powerpoint/2010/main" val="3336786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Art</a:t>
            </a:r>
            <a:r>
              <a:rPr lang="pt-BR" dirty="0"/>
              <a:t>. 564.  A nulidade ocorrerá nos seguintes casos: </a:t>
            </a:r>
          </a:p>
          <a:p>
            <a:pPr algn="just"/>
            <a:r>
              <a:rPr lang="pt-BR" dirty="0" smtClean="0"/>
              <a:t>III</a:t>
            </a:r>
            <a:r>
              <a:rPr lang="pt-BR" dirty="0"/>
              <a:t> - por falta das fórmulas ou dos termos seguintes:</a:t>
            </a:r>
          </a:p>
          <a:p>
            <a:pPr algn="just"/>
            <a:r>
              <a:rPr lang="pt-BR" dirty="0" smtClean="0"/>
              <a:t>k) os quesitos e as respectivas respostas;</a:t>
            </a:r>
          </a:p>
          <a:p>
            <a:pPr algn="just"/>
            <a:r>
              <a:rPr lang="pt-BR" dirty="0" smtClean="0"/>
              <a:t>l) a acusação e a defesa, na sessão de julgamento; </a:t>
            </a:r>
          </a:p>
          <a:p>
            <a:pPr algn="just"/>
            <a:r>
              <a:rPr lang="pt-BR" dirty="0" smtClean="0"/>
              <a:t>m) a sentença; </a:t>
            </a:r>
          </a:p>
          <a:p>
            <a:pPr algn="just"/>
            <a:r>
              <a:rPr lang="pt-BR" dirty="0" smtClean="0"/>
              <a:t>n) o recurso de oficio, nos casos em que a lei o tenha estabelecido; </a:t>
            </a:r>
          </a:p>
          <a:p>
            <a:pPr algn="just"/>
            <a:r>
              <a:rPr lang="pt-BR" dirty="0" smtClean="0"/>
              <a:t>o) a intimação, nas condições estabelecidas pela lei, para ciência de sentenças e despachos de que caiba recurso; </a:t>
            </a:r>
          </a:p>
          <a:p>
            <a:pPr algn="just"/>
            <a:r>
              <a:rPr lang="pt-BR" dirty="0" smtClean="0"/>
              <a:t>p) no Supremo Tribunal Federal e nos Tribunais de Apelação, o </a:t>
            </a:r>
            <a:r>
              <a:rPr lang="pt-BR" i="1" dirty="0" err="1" smtClean="0"/>
              <a:t>quorum</a:t>
            </a:r>
            <a:r>
              <a:rPr lang="pt-BR" dirty="0" smtClean="0"/>
              <a:t> legal para o julgamento;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4776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Art</a:t>
            </a:r>
            <a:r>
              <a:rPr lang="pt-BR" dirty="0"/>
              <a:t>. 564.  A nulidade ocorrerá nos seguintes casos: </a:t>
            </a:r>
          </a:p>
          <a:p>
            <a:pPr marL="0" indent="0" algn="just">
              <a:buNone/>
            </a:pPr>
            <a:r>
              <a:rPr lang="pt-BR" dirty="0"/>
              <a:t>       </a:t>
            </a:r>
          </a:p>
          <a:p>
            <a:pPr algn="just"/>
            <a:r>
              <a:rPr lang="pt-BR" dirty="0" smtClean="0"/>
              <a:t>IV</a:t>
            </a:r>
            <a:r>
              <a:rPr lang="pt-BR" dirty="0"/>
              <a:t> - por omissão de formalidade que constitua elemento essencial do ato.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Parágrafo </a:t>
            </a:r>
            <a:r>
              <a:rPr lang="pt-BR" dirty="0"/>
              <a:t>único.  Ocorrerá ainda a nulidade, por deficiência dos quesitos ou das suas respostas, e contradição entre estas.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0153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b="1" dirty="0" smtClean="0"/>
          </a:p>
          <a:p>
            <a:r>
              <a:rPr lang="pt-BR" b="1" dirty="0" smtClean="0"/>
              <a:t>VÍCIO</a:t>
            </a:r>
          </a:p>
          <a:p>
            <a:endParaRPr lang="pt-BR" b="1" dirty="0"/>
          </a:p>
          <a:p>
            <a:endParaRPr lang="pt-BR" b="1" dirty="0" smtClean="0"/>
          </a:p>
          <a:p>
            <a:r>
              <a:rPr lang="pt-BR" b="1" dirty="0" smtClean="0"/>
              <a:t>SANÇÃO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114901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IRREGULARIDADE</a:t>
            </a:r>
          </a:p>
          <a:p>
            <a:endParaRPr lang="pt-BR" b="1" dirty="0" smtClean="0"/>
          </a:p>
          <a:p>
            <a:r>
              <a:rPr lang="pt-BR" b="1" dirty="0" smtClean="0"/>
              <a:t>NULIDADE RELATIVA</a:t>
            </a:r>
          </a:p>
          <a:p>
            <a:endParaRPr lang="pt-BR" b="1" dirty="0"/>
          </a:p>
          <a:p>
            <a:r>
              <a:rPr lang="pt-BR" b="1" dirty="0" smtClean="0"/>
              <a:t>NULIDADE ABSOLUTA</a:t>
            </a:r>
          </a:p>
          <a:p>
            <a:endParaRPr lang="pt-BR" b="1" dirty="0" smtClean="0"/>
          </a:p>
          <a:p>
            <a:r>
              <a:rPr lang="pt-BR" b="1" dirty="0" smtClean="0"/>
              <a:t>INEXISTÊNCIA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855919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ts val="4000"/>
              </a:lnSpc>
            </a:pPr>
            <a:r>
              <a:rPr lang="pt-BR" sz="3400" b="1" dirty="0" smtClean="0"/>
              <a:t>PRINCÍPIO DO PREJUÍZO (</a:t>
            </a:r>
            <a:r>
              <a:rPr lang="pt-BR" sz="3400" b="1" i="1" dirty="0" smtClean="0"/>
              <a:t>PAS DE NULITÉ SANS GRIEF </a:t>
            </a:r>
            <a:r>
              <a:rPr lang="pt-BR" sz="3400" b="1" dirty="0" smtClean="0"/>
              <a:t>– ART. 563, CPP)</a:t>
            </a:r>
          </a:p>
          <a:p>
            <a:pPr>
              <a:lnSpc>
                <a:spcPts val="4000"/>
              </a:lnSpc>
            </a:pPr>
            <a:r>
              <a:rPr lang="pt-BR" sz="3400" b="1" dirty="0"/>
              <a:t>PRINCÍPIO DO INTERESSE (ART. 565, parte final, CPP)</a:t>
            </a:r>
          </a:p>
          <a:p>
            <a:pPr>
              <a:lnSpc>
                <a:spcPts val="4000"/>
              </a:lnSpc>
            </a:pPr>
            <a:r>
              <a:rPr lang="pt-BR" sz="3400" b="1" dirty="0" smtClean="0"/>
              <a:t>PRINCÍPIO DA INSTRUMENTALIDADE DAS FORMAS (ART. 566, CPP) </a:t>
            </a:r>
          </a:p>
          <a:p>
            <a:pPr>
              <a:lnSpc>
                <a:spcPts val="4000"/>
              </a:lnSpc>
            </a:pPr>
            <a:r>
              <a:rPr lang="pt-BR" sz="3400" b="1" dirty="0"/>
              <a:t>PRINCÍPIO DA CONVALIDAÇÃO (ART. 572, I CPP)</a:t>
            </a:r>
          </a:p>
          <a:p>
            <a:pPr>
              <a:lnSpc>
                <a:spcPts val="4000"/>
              </a:lnSpc>
            </a:pPr>
            <a:r>
              <a:rPr lang="pt-BR" sz="3400" b="1" dirty="0" smtClean="0"/>
              <a:t>PRINCÍPIO </a:t>
            </a:r>
            <a:r>
              <a:rPr lang="pt-BR" sz="3400" b="1" dirty="0"/>
              <a:t>DA CAUSALIDADE (ART. </a:t>
            </a:r>
            <a:r>
              <a:rPr lang="pt-BR" sz="3400" b="1" dirty="0" smtClean="0"/>
              <a:t>573, § 1º, </a:t>
            </a:r>
            <a:r>
              <a:rPr lang="pt-BR" sz="3400" b="1" dirty="0"/>
              <a:t>CPP)</a:t>
            </a:r>
            <a:endParaRPr lang="pt-BR" sz="3400" b="1" dirty="0" smtClean="0"/>
          </a:p>
          <a:p>
            <a:pPr>
              <a:lnSpc>
                <a:spcPts val="4000"/>
              </a:lnSpc>
            </a:pPr>
            <a:r>
              <a:rPr lang="pt-BR" sz="3400" b="1" dirty="0" smtClean="0"/>
              <a:t>PRINCÍPIO DA NÃO PRECLUSÃO (Atenção: Súmula 160, STF)</a:t>
            </a:r>
          </a:p>
        </p:txBody>
      </p:sp>
    </p:spTree>
    <p:extLst>
      <p:ext uri="{BB962C8B-B14F-4D97-AF65-F5344CB8AC3E}">
        <p14:creationId xmlns:p14="http://schemas.microsoft.com/office/powerpoint/2010/main" val="364344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Art</a:t>
            </a:r>
            <a:r>
              <a:rPr lang="pt-BR" dirty="0"/>
              <a:t>. 564.  A nulidade ocorrerá nos seguintes casos: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I</a:t>
            </a:r>
            <a:r>
              <a:rPr lang="pt-BR" dirty="0"/>
              <a:t> - por incompetência</a:t>
            </a:r>
            <a:r>
              <a:rPr lang="pt-BR" dirty="0" smtClean="0"/>
              <a:t>, suspeição </a:t>
            </a:r>
            <a:r>
              <a:rPr lang="pt-BR" dirty="0"/>
              <a:t>ou suborno do juiz</a:t>
            </a:r>
            <a:r>
              <a:rPr lang="pt-BR" dirty="0" smtClean="0"/>
              <a:t>;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44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Incompetência Absoluta: todos os atos.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Incompetência relativa: atos decisórios. </a:t>
            </a:r>
          </a:p>
          <a:p>
            <a:pPr algn="just"/>
            <a:r>
              <a:rPr lang="pt-BR" dirty="0" smtClean="0"/>
              <a:t>Artigo 567, CPP</a:t>
            </a:r>
          </a:p>
          <a:p>
            <a:pPr algn="just"/>
            <a:r>
              <a:rPr lang="pt-BR" dirty="0" smtClean="0"/>
              <a:t>Artigo 5º, LIII, CF</a:t>
            </a:r>
          </a:p>
          <a:p>
            <a:pPr algn="just"/>
            <a:r>
              <a:rPr lang="pt-BR" dirty="0" smtClean="0"/>
              <a:t>Artigo 109, CPP</a:t>
            </a:r>
          </a:p>
          <a:p>
            <a:pPr algn="just"/>
            <a:r>
              <a:rPr lang="pt-BR" dirty="0" smtClean="0"/>
              <a:t>Súmula 33 STJ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8637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Suspeição ou suborno.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Impedimento (art. 252, CPP): Inexistência. Impossibilidade do ato de gerar efeitos. Juiz não tem poder jurisdicional.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Suspeição (art. 254, CPP): Ato inquinado de vício. Nulidade absoluta.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Suborno: Nulidade absoluta.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6799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Art</a:t>
            </a:r>
            <a:r>
              <a:rPr lang="pt-BR" dirty="0"/>
              <a:t>. 564.  A nulidade ocorrerá nos seguintes casos: 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II</a:t>
            </a:r>
            <a:r>
              <a:rPr lang="pt-BR" dirty="0"/>
              <a:t> - por ilegitimidade de parte</a:t>
            </a:r>
            <a:r>
              <a:rPr lang="pt-BR" dirty="0" smtClean="0"/>
              <a:t>;</a:t>
            </a:r>
          </a:p>
          <a:p>
            <a:pPr algn="just"/>
            <a:endParaRPr lang="pt-BR" dirty="0"/>
          </a:p>
          <a:p>
            <a:pPr algn="just"/>
            <a:r>
              <a:rPr lang="pt-BR" i="1" dirty="0" smtClean="0"/>
              <a:t>Ad causam</a:t>
            </a:r>
            <a:r>
              <a:rPr lang="pt-BR" dirty="0" smtClean="0"/>
              <a:t>: Autor, Réu.</a:t>
            </a:r>
          </a:p>
          <a:p>
            <a:pPr algn="just"/>
            <a:r>
              <a:rPr lang="pt-BR" i="1" dirty="0" smtClean="0"/>
              <a:t>Ad </a:t>
            </a:r>
            <a:r>
              <a:rPr lang="pt-BR" i="1" dirty="0" err="1" smtClean="0"/>
              <a:t>processum</a:t>
            </a:r>
            <a:r>
              <a:rPr lang="pt-BR" dirty="0" smtClean="0"/>
              <a:t>: Capacidade postulatória.</a:t>
            </a:r>
            <a:endParaRPr lang="pt-BR" i="1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0177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NULIDADES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Art</a:t>
            </a:r>
            <a:r>
              <a:rPr lang="pt-BR" dirty="0"/>
              <a:t>. 564.  A nulidade ocorrerá nos seguintes casos: </a:t>
            </a:r>
          </a:p>
          <a:p>
            <a:pPr algn="just"/>
            <a:r>
              <a:rPr lang="pt-BR" dirty="0" smtClean="0"/>
              <a:t>III</a:t>
            </a:r>
            <a:r>
              <a:rPr lang="pt-BR" dirty="0"/>
              <a:t> - por falta das fórmulas ou dos termos seguintes:</a:t>
            </a:r>
          </a:p>
          <a:p>
            <a:pPr algn="just"/>
            <a:r>
              <a:rPr lang="pt-BR" dirty="0" smtClean="0"/>
              <a:t>a</a:t>
            </a:r>
            <a:r>
              <a:rPr lang="pt-BR" dirty="0"/>
              <a:t>) a denúncia ou a queixa e a representação </a:t>
            </a:r>
            <a:r>
              <a:rPr lang="pt-BR" strike="sngStrike" dirty="0"/>
              <a:t>e, nos processos de contravenções penais, a portaria ou o auto de prisão em flagrante</a:t>
            </a:r>
            <a:r>
              <a:rPr lang="pt-BR" dirty="0"/>
              <a:t>;</a:t>
            </a:r>
          </a:p>
          <a:p>
            <a:pPr algn="just"/>
            <a:r>
              <a:rPr lang="pt-BR" dirty="0" smtClean="0"/>
              <a:t>b</a:t>
            </a:r>
            <a:r>
              <a:rPr lang="pt-BR" dirty="0"/>
              <a:t>) o exame do corpo de delito nos crimes que deixam vestígios, ressalvado o disposto no Art. 167;</a:t>
            </a:r>
          </a:p>
          <a:p>
            <a:pPr algn="just"/>
            <a:r>
              <a:rPr lang="pt-BR" dirty="0" smtClean="0"/>
              <a:t>c</a:t>
            </a:r>
            <a:r>
              <a:rPr lang="pt-BR" dirty="0"/>
              <a:t>) a nomeação de defensor ao réu presente, que o não tiver, ou ao ausente, </a:t>
            </a:r>
            <a:r>
              <a:rPr lang="pt-BR" strike="sngStrike" dirty="0"/>
              <a:t>e de curador ao menor de 21 anos</a:t>
            </a:r>
            <a:r>
              <a:rPr lang="pt-BR" dirty="0" smtClean="0"/>
              <a:t>; (súmula 523, STF)</a:t>
            </a:r>
            <a:endParaRPr lang="pt-BR" dirty="0"/>
          </a:p>
          <a:p>
            <a:pPr algn="just"/>
            <a:r>
              <a:rPr lang="pt-BR" dirty="0" smtClean="0"/>
              <a:t>d) </a:t>
            </a:r>
            <a:r>
              <a:rPr lang="pt-BR" dirty="0"/>
              <a:t>a intervenção do Ministério Público em todos os termos da ação por ele intentada e nos da intentada pela parte ofendida, quando se tratar de crime de ação pública;</a:t>
            </a:r>
          </a:p>
          <a:p>
            <a:pPr algn="just"/>
            <a:r>
              <a:rPr lang="pt-BR" dirty="0" smtClean="0"/>
              <a:t>e) </a:t>
            </a:r>
            <a:r>
              <a:rPr lang="pt-BR" dirty="0"/>
              <a:t>a citação do réu para ver-se processar, o seu interrogatório, quando presente, e os prazos concedidos à acusação e à defesa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510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215</Words>
  <Application>Microsoft Office PowerPoint</Application>
  <PresentationFormat>Apresentação na tela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NULIDADES</vt:lpstr>
      <vt:lpstr>NULIDADES</vt:lpstr>
      <vt:lpstr>NULIDADES</vt:lpstr>
      <vt:lpstr>NULIDADES</vt:lpstr>
      <vt:lpstr>NULIDADES</vt:lpstr>
      <vt:lpstr>NULIDADES</vt:lpstr>
      <vt:lpstr>NULIDADES</vt:lpstr>
      <vt:lpstr>NULIDADES</vt:lpstr>
      <vt:lpstr>NULIDADES</vt:lpstr>
      <vt:lpstr>NULIDADES</vt:lpstr>
      <vt:lpstr>NULIDADES</vt:lpstr>
      <vt:lpstr>NULIDADES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PROCESSUAL PENAL I</dc:title>
  <dc:creator>PauloBraga</dc:creator>
  <cp:lastModifiedBy>Paulo Braga</cp:lastModifiedBy>
  <cp:revision>174</cp:revision>
  <dcterms:created xsi:type="dcterms:W3CDTF">2011-11-03T21:25:24Z</dcterms:created>
  <dcterms:modified xsi:type="dcterms:W3CDTF">2014-02-20T21:01:52Z</dcterms:modified>
</cp:coreProperties>
</file>